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91" r:id="rId4"/>
    <p:sldId id="294" r:id="rId5"/>
    <p:sldId id="258" r:id="rId6"/>
    <p:sldId id="259" r:id="rId7"/>
    <p:sldId id="295" r:id="rId8"/>
    <p:sldId id="296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0C"/>
    <a:srgbClr val="3F3F3F"/>
    <a:srgbClr val="8A1C14"/>
    <a:srgbClr val="FA5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/>
    <p:restoredTop sz="96327"/>
  </p:normalViewPr>
  <p:slideViewPr>
    <p:cSldViewPr snapToGrid="0">
      <p:cViewPr varScale="1">
        <p:scale>
          <a:sx n="128" d="100"/>
          <a:sy n="128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1F749-BAD1-BB4C-8580-463B468CD3E3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61AB-63A6-F440-9DD4-C153872F2D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32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34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63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EACA7-51A7-FB1F-AFC4-96F13E858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B605B6-6C3F-F449-DA5C-FA66D82F8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74E94-77E4-9CA4-5169-B5CD8F50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C4C04-ABCA-C2F9-B85B-9FA870AF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F9664-3D49-C7A4-B075-6E8019C7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8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5F17D-FE20-B9C3-99DF-5CEB1DBC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E80020-9802-BEBD-8051-30BEEFC89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3951CB-C9A8-6606-16AD-4A37EE72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42AC52-DB8D-3C8F-FD97-7188DBEC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AF7D6D-EB64-5338-0701-77C1AC2A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9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CA3545-38C1-E161-1F08-F3669A49B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294962-6404-8A2E-C7F4-3986DBE37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FBF361-349F-CEC5-448C-4E3301EC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FD5AA-ACBD-49C1-D5C4-5FD8BAFB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9992D0-6E86-3C93-055E-8DA3534B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55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02A380-F35F-796D-1D3E-854D35D7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CA122E-BECA-51BB-FB88-ACA7567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9FF6E8-0C31-FA65-53BA-C57A50C9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132CFE-2C3B-62C2-860A-9998B5F1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D09E38-DAF5-D292-42D2-254138E8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58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5CF44-E952-80BA-7494-2D09FB4B8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00F4C-F536-2A47-93F9-2993F3616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9CA019-C559-B9B6-D816-651B0FEA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5241D-C6A4-C913-2E88-3782FABF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D666B-C4E8-0CBA-CA2E-DB780293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5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0FDD6-824E-7558-F51E-A6D0E7F6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E5F274-2431-D048-A12B-C76AA1C8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FAC620-7E9E-7D82-535A-98FA72099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6DE9EC-485D-AFD0-ABA4-2F97C00F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33FEAA-FA03-B684-141B-E1882EFF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200950-EC9C-0942-DF74-6031CA685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7A86E-E176-D417-012F-82E6F174F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1EDB41-D74A-F89F-9948-E5953B43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ABEEB-1C56-5F4E-CB26-210FB0B28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5CF189-395F-92FE-3688-082652EEA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8A51727-B703-0211-5025-4DA5B2D61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F975D22-A1BD-7BE6-C2B1-BFC54317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757AFB-3828-20E4-5330-7B1DC42EA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D3F1E8-4BCC-8317-379E-AF9F986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75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9DF8D-324C-8770-F1B8-13C7D691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4AE5A9-4124-91D1-9C94-73870D39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D93CEE-5819-8B09-0885-291B9EC5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BB5A1-45B0-AB00-A916-B981F8DC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5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7F7992-2CA7-352B-9F8D-4C1DAF9C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DC85E7-C826-D08C-0E36-996B6429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CF5CCC-98B4-A9F6-6816-844FA523B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44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11EA5F-7C83-6341-BDE3-B046705B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3F6DA-3635-3E2B-6AF0-2A7EED28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493853-4CE0-B249-D24F-7971D3D1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FF252-E6B4-B875-8AE5-00542190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ACE4DF-982C-7A43-12E9-E516742D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600628-5478-8D03-B95D-31379E74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0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1C45B-B91E-F56D-0595-62DD63A74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37F059-0277-F0E3-51F0-B2D265D12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23F49D-AC0B-80C7-7E5E-3ACA384D4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9C7997-8228-31FE-F21B-476A11A9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33146B-C78B-1E25-89FC-27C51EFF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5DEC14-EA45-48B3-8908-96ADCFF2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6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9CB178-0D44-15FA-3DCE-9066844C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EB0D6-B5D1-5D14-39A0-2EEA8CD1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2553D6-60A2-A5FA-8A37-83B6986FF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7781-981F-9C44-A4AE-F15ABEF7D900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801CC1-FAFA-2BC4-AD06-D4918365D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06E1F-4A89-714E-879A-B2C7E628B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0332-6585-BB4B-B37F-68523B4425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5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microsoft.com/office/2007/relationships/media" Target="../media/media1.mp3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media2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31.pn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34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hyperinfo.ch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dessin humoristique, capture d’écran, table, illustration&#10;&#10;Description générée automatiquement">
            <a:extLst>
              <a:ext uri="{FF2B5EF4-FFF2-40B4-BE49-F238E27FC236}">
                <a16:creationId xmlns:a16="http://schemas.microsoft.com/office/drawing/2014/main" id="{5B4984F3-C33A-7FA5-C5A1-004CA9BE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8" y="-121816"/>
            <a:ext cx="12249150" cy="774725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01A144-A036-8034-1967-F26E8DBA2B74}"/>
              </a:ext>
            </a:extLst>
          </p:cNvPr>
          <p:cNvSpPr txBox="1">
            <a:spLocks/>
          </p:cNvSpPr>
          <p:nvPr/>
        </p:nvSpPr>
        <p:spPr>
          <a:xfrm>
            <a:off x="345694" y="0"/>
            <a:ext cx="3535888" cy="252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2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TMsp</a:t>
            </a:r>
          </a:p>
          <a:p>
            <a:endParaRPr lang="fr-FR" sz="2100" b="1" dirty="0">
              <a:solidFill>
                <a:schemeClr val="bg1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  <a:p>
            <a:r>
              <a:rPr lang="fr-FR" sz="74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Pédagogie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96CBE26-1789-73DF-9F7E-9ACBB4BD2469}"/>
              </a:ext>
            </a:extLst>
          </p:cNvPr>
          <p:cNvSpPr txBox="1">
            <a:spLocks/>
          </p:cNvSpPr>
          <p:nvPr/>
        </p:nvSpPr>
        <p:spPr>
          <a:xfrm>
            <a:off x="345694" y="2648608"/>
            <a:ext cx="3535888" cy="15478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THÈME </a:t>
            </a:r>
            <a:r>
              <a:rPr lang="fr-FR" sz="59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7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082FD36-F092-7820-2B5D-773709065437}"/>
              </a:ext>
            </a:extLst>
          </p:cNvPr>
          <p:cNvSpPr txBox="1">
            <a:spLocks/>
          </p:cNvSpPr>
          <p:nvPr/>
        </p:nvSpPr>
        <p:spPr>
          <a:xfrm>
            <a:off x="345694" y="3854677"/>
            <a:ext cx="4699834" cy="126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1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Conception d’un</a:t>
            </a:r>
          </a:p>
          <a:p>
            <a:pPr algn="l"/>
            <a:r>
              <a:rPr lang="fr-FR" sz="3100" b="1" dirty="0" err="1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serious</a:t>
            </a:r>
            <a:r>
              <a:rPr lang="fr-FR" sz="3100" b="1" dirty="0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 </a:t>
            </a:r>
            <a:r>
              <a:rPr lang="fr-FR" sz="3100" b="1" dirty="0" err="1">
                <a:solidFill>
                  <a:srgbClr val="3F3F3F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game</a:t>
            </a:r>
            <a:endParaRPr lang="fr-FR" sz="3100" b="1" dirty="0">
              <a:solidFill>
                <a:srgbClr val="3F3F3F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58F23E2-70D7-656A-D717-9035780A46B4}"/>
              </a:ext>
            </a:extLst>
          </p:cNvPr>
          <p:cNvSpPr txBox="1">
            <a:spLocks/>
          </p:cNvSpPr>
          <p:nvPr/>
        </p:nvSpPr>
        <p:spPr>
          <a:xfrm>
            <a:off x="794729" y="5375128"/>
            <a:ext cx="4699834" cy="126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dirty="0">
                <a:solidFill>
                  <a:srgbClr val="3F3F3F"/>
                </a:solidFill>
                <a:latin typeface="CircularXX TT Light" panose="02010404010101010104" pitchFamily="2" charset="77"/>
                <a:cs typeface="CircularXX TT Light" panose="02010404010101010104" pitchFamily="2" charset="77"/>
              </a:rPr>
              <a:t>Prof : M. Nicolas </a:t>
            </a:r>
            <a:r>
              <a:rPr lang="fr-FR" sz="2000" dirty="0" err="1">
                <a:solidFill>
                  <a:srgbClr val="3F3F3F"/>
                </a:solidFill>
                <a:latin typeface="CircularXX TT Light" panose="02010404010101010104" pitchFamily="2" charset="77"/>
                <a:cs typeface="CircularXX TT Light" panose="02010404010101010104" pitchFamily="2" charset="77"/>
              </a:rPr>
              <a:t>Monachon</a:t>
            </a:r>
            <a:endParaRPr lang="fr-FR" sz="2000" dirty="0">
              <a:solidFill>
                <a:srgbClr val="3F3F3F"/>
              </a:solidFill>
              <a:latin typeface="CircularXX TT Light" panose="02010404010101010104" pitchFamily="2" charset="77"/>
              <a:cs typeface="CircularXX TT Light" panose="02010404010101010104" pitchFamily="2" charset="77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0B8C004-7DEE-40A3-536F-12A166A9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694" y="6097568"/>
            <a:ext cx="449035" cy="4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37EEDFD-9D13-5D8E-4EF9-59182179658C}"/>
              </a:ext>
            </a:extLst>
          </p:cNvPr>
          <p:cNvSpPr/>
          <p:nvPr/>
        </p:nvSpPr>
        <p:spPr>
          <a:xfrm>
            <a:off x="11666870" y="0"/>
            <a:ext cx="52513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37" name="Picture 2" descr="http://www.esa.int/var/esa/storage/images/esa_multimedia/images/2020/04/earth/21970012-1-eng-GB/Earth_pillars.jpg">
            <a:extLst>
              <a:ext uri="{FF2B5EF4-FFF2-40B4-BE49-F238E27FC236}">
                <a16:creationId xmlns:a16="http://schemas.microsoft.com/office/drawing/2014/main" id="{8DFF0856-4965-171B-ACE4-96E88F22B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94" y="0"/>
            <a:ext cx="12192000" cy="68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959;p197">
            <a:extLst>
              <a:ext uri="{FF2B5EF4-FFF2-40B4-BE49-F238E27FC236}">
                <a16:creationId xmlns:a16="http://schemas.microsoft.com/office/drawing/2014/main" id="{F1271B37-5EA8-7B9E-5D8C-47729B974185}"/>
              </a:ext>
            </a:extLst>
          </p:cNvPr>
          <p:cNvSpPr/>
          <p:nvPr/>
        </p:nvSpPr>
        <p:spPr>
          <a:xfrm>
            <a:off x="199158" y="189922"/>
            <a:ext cx="11791950" cy="6438900"/>
          </a:xfrm>
          <a:prstGeom prst="rect">
            <a:avLst/>
          </a:prstGeom>
          <a:noFill/>
          <a:ln w="53975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3629FF-A9AA-468D-8984-F8EE303E7021}"/>
              </a:ext>
            </a:extLst>
          </p:cNvPr>
          <p:cNvSpPr/>
          <p:nvPr/>
        </p:nvSpPr>
        <p:spPr>
          <a:xfrm>
            <a:off x="1926430" y="1335601"/>
            <a:ext cx="3959472" cy="8763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Haïti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1C2CA7D-194C-5E1D-817A-29A9D3327163}"/>
              </a:ext>
            </a:extLst>
          </p:cNvPr>
          <p:cNvSpPr/>
          <p:nvPr/>
        </p:nvSpPr>
        <p:spPr>
          <a:xfrm>
            <a:off x="1920380" y="5436301"/>
            <a:ext cx="3959472" cy="876300"/>
          </a:xfrm>
          <a:prstGeom prst="rect">
            <a:avLst/>
          </a:prstGeom>
          <a:solidFill>
            <a:srgbClr val="FF6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Fidji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57968C-9F85-94CA-055F-884646E1F955}"/>
              </a:ext>
            </a:extLst>
          </p:cNvPr>
          <p:cNvSpPr/>
          <p:nvPr/>
        </p:nvSpPr>
        <p:spPr>
          <a:xfrm>
            <a:off x="1944986" y="4403091"/>
            <a:ext cx="3959472" cy="8763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Inde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4E88C3-D829-6D74-103A-E9A4364FCE2D}"/>
              </a:ext>
            </a:extLst>
          </p:cNvPr>
          <p:cNvSpPr/>
          <p:nvPr/>
        </p:nvSpPr>
        <p:spPr>
          <a:xfrm>
            <a:off x="1944986" y="3372400"/>
            <a:ext cx="3959472" cy="8763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Birmanie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6A12C2-ECE6-EAA0-5A44-DBFED37FD077}"/>
              </a:ext>
            </a:extLst>
          </p:cNvPr>
          <p:cNvSpPr/>
          <p:nvPr/>
        </p:nvSpPr>
        <p:spPr>
          <a:xfrm>
            <a:off x="1944986" y="2341709"/>
            <a:ext cx="3959472" cy="8763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Indonésie</a:t>
            </a:r>
            <a:endParaRPr lang="fr-C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XX TT Medium" panose="02010504010101010104" pitchFamily="2" charset="77"/>
              <a:cs typeface="CircularXX TT Medium" panose="02010504010101010104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F957B98-F757-98FB-B333-21CB972A39E0}"/>
              </a:ext>
            </a:extLst>
          </p:cNvPr>
          <p:cNvSpPr/>
          <p:nvPr/>
        </p:nvSpPr>
        <p:spPr>
          <a:xfrm>
            <a:off x="6406795" y="1335601"/>
            <a:ext cx="3959472" cy="876300"/>
          </a:xfrm>
          <a:prstGeom prst="rect">
            <a:avLst/>
          </a:prstGeom>
          <a:solidFill>
            <a:srgbClr val="FC68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Sri Lanka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FC50B-1E7D-FECA-7817-01ED0452EE88}"/>
              </a:ext>
            </a:extLst>
          </p:cNvPr>
          <p:cNvSpPr/>
          <p:nvPr/>
        </p:nvSpPr>
        <p:spPr>
          <a:xfrm>
            <a:off x="6400745" y="5436301"/>
            <a:ext cx="3959472" cy="876300"/>
          </a:xfrm>
          <a:prstGeom prst="rect">
            <a:avLst/>
          </a:prstGeom>
          <a:solidFill>
            <a:srgbClr val="FFCD0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Mali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5EA0428-B4A8-BB4D-8D61-A8D3916AA5F7}"/>
              </a:ext>
            </a:extLst>
          </p:cNvPr>
          <p:cNvSpPr/>
          <p:nvPr/>
        </p:nvSpPr>
        <p:spPr>
          <a:xfrm>
            <a:off x="6425351" y="4403091"/>
            <a:ext cx="3959472" cy="876300"/>
          </a:xfrm>
          <a:prstGeom prst="rect">
            <a:avLst/>
          </a:prstGeom>
          <a:solidFill>
            <a:srgbClr val="FFC10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CH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Porto Rico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EA2D38-CB8B-6202-362C-B765C9E162D3}"/>
              </a:ext>
            </a:extLst>
          </p:cNvPr>
          <p:cNvSpPr/>
          <p:nvPr/>
        </p:nvSpPr>
        <p:spPr>
          <a:xfrm>
            <a:off x="6425351" y="3372400"/>
            <a:ext cx="3959472" cy="876300"/>
          </a:xfrm>
          <a:prstGeom prst="rect">
            <a:avLst/>
          </a:prstGeom>
          <a:solidFill>
            <a:srgbClr val="FD8E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XX TT Medium" panose="02010504010101010104" pitchFamily="2" charset="77"/>
              <a:cs typeface="CircularXX TT Medium" panose="02010504010101010104" pitchFamily="2" charset="77"/>
            </a:endParaRPr>
          </a:p>
          <a:p>
            <a:pPr algn="r"/>
            <a:r>
              <a:rPr lang="fr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Equateur</a:t>
            </a:r>
          </a:p>
          <a:p>
            <a:pPr algn="r"/>
            <a:endParaRPr lang="fr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XX TT Medium" panose="02010504010101010104" pitchFamily="2" charset="77"/>
              <a:cs typeface="CircularXX TT Medium" panose="02010504010101010104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5F07C8-BFC3-7B69-D867-72B95DB6438C}"/>
              </a:ext>
            </a:extLst>
          </p:cNvPr>
          <p:cNvSpPr/>
          <p:nvPr/>
        </p:nvSpPr>
        <p:spPr>
          <a:xfrm>
            <a:off x="6425351" y="2341709"/>
            <a:ext cx="3959472" cy="876300"/>
          </a:xfrm>
          <a:prstGeom prst="rect">
            <a:avLst/>
          </a:prstGeom>
          <a:solidFill>
            <a:srgbClr val="F881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XX TT Medium" panose="02010504010101010104" pitchFamily="2" charset="77"/>
              <a:cs typeface="CircularXX TT Medium" panose="02010504010101010104" pitchFamily="2" charset="77"/>
            </a:endParaRPr>
          </a:p>
          <a:p>
            <a:pPr algn="r"/>
            <a:r>
              <a:rPr lang="fr-C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 Medium" panose="02010504010101010104" pitchFamily="2" charset="77"/>
                <a:cs typeface="CircularXX TT Medium" panose="02010504010101010104" pitchFamily="2" charset="77"/>
              </a:rPr>
              <a:t>Philippines</a:t>
            </a:r>
          </a:p>
          <a:p>
            <a:pPr algn="r"/>
            <a:endParaRPr lang="fr-CH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rcularXX TT Medium" panose="02010504010101010104" pitchFamily="2" charset="77"/>
              <a:cs typeface="CircularXX TT Medium" panose="02010504010101010104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C29666-9CEC-C615-A5B7-C6918475E980}"/>
              </a:ext>
            </a:extLst>
          </p:cNvPr>
          <p:cNvSpPr/>
          <p:nvPr/>
        </p:nvSpPr>
        <p:spPr>
          <a:xfrm>
            <a:off x="840247" y="1335601"/>
            <a:ext cx="951310" cy="876300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36B949-C960-B6B0-45FC-C32C470F3100}"/>
              </a:ext>
            </a:extLst>
          </p:cNvPr>
          <p:cNvSpPr/>
          <p:nvPr/>
        </p:nvSpPr>
        <p:spPr>
          <a:xfrm>
            <a:off x="10515702" y="5430505"/>
            <a:ext cx="951310" cy="876300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EFE3C6-5E02-8987-470A-6F1AD4AF3259}"/>
              </a:ext>
            </a:extLst>
          </p:cNvPr>
          <p:cNvSpPr/>
          <p:nvPr/>
        </p:nvSpPr>
        <p:spPr>
          <a:xfrm>
            <a:off x="10511917" y="4401100"/>
            <a:ext cx="951310" cy="8763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BD4396-2EF6-98C1-1F50-53DAB02DEBA2}"/>
              </a:ext>
            </a:extLst>
          </p:cNvPr>
          <p:cNvSpPr/>
          <p:nvPr/>
        </p:nvSpPr>
        <p:spPr>
          <a:xfrm>
            <a:off x="10513443" y="3372400"/>
            <a:ext cx="951310" cy="876300"/>
          </a:xfrm>
          <a:prstGeom prst="rect">
            <a:avLst/>
          </a:prstGeom>
          <a:solidFill>
            <a:srgbClr val="FE8C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A035752-1670-7158-142C-4167940D60D8}"/>
              </a:ext>
            </a:extLst>
          </p:cNvPr>
          <p:cNvSpPr/>
          <p:nvPr/>
        </p:nvSpPr>
        <p:spPr>
          <a:xfrm>
            <a:off x="10515661" y="2364301"/>
            <a:ext cx="951310" cy="876300"/>
          </a:xfrm>
          <a:prstGeom prst="rect">
            <a:avLst/>
          </a:prstGeom>
          <a:solidFill>
            <a:srgbClr val="FE80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9220F5-D4DD-AF06-148C-8BFF6945ACFD}"/>
              </a:ext>
            </a:extLst>
          </p:cNvPr>
          <p:cNvSpPr/>
          <p:nvPr/>
        </p:nvSpPr>
        <p:spPr>
          <a:xfrm>
            <a:off x="10494393" y="1335601"/>
            <a:ext cx="951310" cy="8763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31C6C1-27C8-2CE9-F5FA-08451EC76F91}"/>
              </a:ext>
            </a:extLst>
          </p:cNvPr>
          <p:cNvSpPr/>
          <p:nvPr/>
        </p:nvSpPr>
        <p:spPr>
          <a:xfrm>
            <a:off x="849813" y="2341709"/>
            <a:ext cx="951310" cy="8763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65A92CC-E56B-C915-E9CC-2C1E4E6D2354}"/>
              </a:ext>
            </a:extLst>
          </p:cNvPr>
          <p:cNvSpPr/>
          <p:nvPr/>
        </p:nvSpPr>
        <p:spPr>
          <a:xfrm>
            <a:off x="849879" y="3366086"/>
            <a:ext cx="951310" cy="8763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0B575B-DD54-61D6-4FF5-46270CD28E7B}"/>
              </a:ext>
            </a:extLst>
          </p:cNvPr>
          <p:cNvSpPr/>
          <p:nvPr/>
        </p:nvSpPr>
        <p:spPr>
          <a:xfrm>
            <a:off x="835226" y="4397226"/>
            <a:ext cx="951310" cy="8763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4A78EA-C221-57BB-617B-37B89D67217A}"/>
              </a:ext>
            </a:extLst>
          </p:cNvPr>
          <p:cNvSpPr/>
          <p:nvPr/>
        </p:nvSpPr>
        <p:spPr>
          <a:xfrm>
            <a:off x="835226" y="5428366"/>
            <a:ext cx="951310" cy="876300"/>
          </a:xfrm>
          <a:prstGeom prst="rect">
            <a:avLst/>
          </a:prstGeom>
          <a:solidFill>
            <a:srgbClr val="FF680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1D9894E-6FAD-95EF-519B-ACAA5B4661D1}"/>
              </a:ext>
            </a:extLst>
          </p:cNvPr>
          <p:cNvSpPr txBox="1"/>
          <p:nvPr/>
        </p:nvSpPr>
        <p:spPr>
          <a:xfrm>
            <a:off x="731079" y="1247246"/>
            <a:ext cx="117692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24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5D48F90-142D-325D-3B04-29A50FDDA753}"/>
              </a:ext>
            </a:extLst>
          </p:cNvPr>
          <p:cNvSpPr txBox="1"/>
          <p:nvPr/>
        </p:nvSpPr>
        <p:spPr>
          <a:xfrm>
            <a:off x="758966" y="2291958"/>
            <a:ext cx="11432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22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0406670-1CA8-BDB9-517A-2565BB7ABFD5}"/>
              </a:ext>
            </a:extLst>
          </p:cNvPr>
          <p:cNvSpPr txBox="1"/>
          <p:nvPr/>
        </p:nvSpPr>
        <p:spPr>
          <a:xfrm>
            <a:off x="872196" y="3340680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21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FECFEB2-2FDB-C36E-486C-BDA7640FC6D4}"/>
              </a:ext>
            </a:extLst>
          </p:cNvPr>
          <p:cNvSpPr txBox="1"/>
          <p:nvPr/>
        </p:nvSpPr>
        <p:spPr>
          <a:xfrm>
            <a:off x="884141" y="4415545"/>
            <a:ext cx="84830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13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0645EBB-5FDF-708F-3667-EA4AFF5AD197}"/>
              </a:ext>
            </a:extLst>
          </p:cNvPr>
          <p:cNvSpPr txBox="1"/>
          <p:nvPr/>
        </p:nvSpPr>
        <p:spPr>
          <a:xfrm>
            <a:off x="1043839" y="5484373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9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25AF32A-DC20-8314-C48F-001EAD9F72CF}"/>
              </a:ext>
            </a:extLst>
          </p:cNvPr>
          <p:cNvSpPr txBox="1"/>
          <p:nvPr/>
        </p:nvSpPr>
        <p:spPr>
          <a:xfrm>
            <a:off x="10732888" y="1422124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5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39E1A04-E67F-9F7B-A810-0F28C4164A30}"/>
              </a:ext>
            </a:extLst>
          </p:cNvPr>
          <p:cNvSpPr txBox="1"/>
          <p:nvPr/>
        </p:nvSpPr>
        <p:spPr>
          <a:xfrm>
            <a:off x="10753012" y="2458388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5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A89FAEA-28ED-DFB7-1B0D-C9B28F744473}"/>
              </a:ext>
            </a:extLst>
          </p:cNvPr>
          <p:cNvSpPr txBox="1"/>
          <p:nvPr/>
        </p:nvSpPr>
        <p:spPr>
          <a:xfrm>
            <a:off x="10734811" y="345686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4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1973A13-6215-5B8E-8A69-B39E97E5C849}"/>
              </a:ext>
            </a:extLst>
          </p:cNvPr>
          <p:cNvSpPr txBox="1"/>
          <p:nvPr/>
        </p:nvSpPr>
        <p:spPr>
          <a:xfrm>
            <a:off x="10738397" y="447678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4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D6D6C70-D760-D703-D684-E0BBD712EBCD}"/>
              </a:ext>
            </a:extLst>
          </p:cNvPr>
          <p:cNvSpPr txBox="1"/>
          <p:nvPr/>
        </p:nvSpPr>
        <p:spPr>
          <a:xfrm>
            <a:off x="10744711" y="5508871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fr-C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rcularXX TT" panose="02010504010101010104" pitchFamily="2" charset="77"/>
                <a:cs typeface="CircularXX TT" panose="02010504010101010104" pitchFamily="2" charset="77"/>
              </a:rPr>
              <a:t>4</a:t>
            </a:r>
          </a:p>
        </p:txBody>
      </p:sp>
      <p:sp>
        <p:nvSpPr>
          <p:cNvPr id="69" name="Google Shape;986;p198">
            <a:extLst>
              <a:ext uri="{FF2B5EF4-FFF2-40B4-BE49-F238E27FC236}">
                <a16:creationId xmlns:a16="http://schemas.microsoft.com/office/drawing/2014/main" id="{3FE82898-26EC-3C18-3EF6-A21448A829FF}"/>
              </a:ext>
            </a:extLst>
          </p:cNvPr>
          <p:cNvSpPr txBox="1"/>
          <p:nvPr/>
        </p:nvSpPr>
        <p:spPr>
          <a:xfrm>
            <a:off x="335146" y="459496"/>
            <a:ext cx="10985611" cy="69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80"/>
              <a:buFont typeface="Raleway"/>
              <a:buNone/>
            </a:pP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Nombre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 de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décès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dûs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 aux catastrophes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naturelles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 </a:t>
            </a:r>
            <a:r>
              <a:rPr lang="en-GB" sz="3200" dirty="0" err="1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en</a:t>
            </a: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sym typeface="Raleway"/>
              </a:rPr>
              <a:t> 2022</a:t>
            </a:r>
            <a:endParaRPr sz="9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0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848D019A-047F-65A6-1C08-85544F7C13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04742" y="113007"/>
            <a:ext cx="466725" cy="406400"/>
          </a:xfrm>
          <a:prstGeom prst="rect">
            <a:avLst/>
          </a:prstGeom>
        </p:spPr>
      </p:pic>
      <p:pic>
        <p:nvPicPr>
          <p:cNvPr id="71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233A9CCF-1369-B0E7-0553-58BA213891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8550" y="639761"/>
            <a:ext cx="466725" cy="406400"/>
          </a:xfrm>
          <a:prstGeom prst="rect">
            <a:avLst/>
          </a:prstGeom>
        </p:spPr>
      </p:pic>
      <p:pic>
        <p:nvPicPr>
          <p:cNvPr id="72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1FE45B2F-71D3-CDC2-247E-9D30606BF9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8549" y="1192504"/>
            <a:ext cx="466725" cy="406400"/>
          </a:xfrm>
          <a:prstGeom prst="rect">
            <a:avLst/>
          </a:prstGeom>
        </p:spPr>
      </p:pic>
      <p:pic>
        <p:nvPicPr>
          <p:cNvPr id="73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2A676B47-1824-F2E1-6235-64B439A522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74830" y="1745247"/>
            <a:ext cx="466725" cy="406400"/>
          </a:xfrm>
          <a:prstGeom prst="rect">
            <a:avLst/>
          </a:prstGeom>
        </p:spPr>
      </p:pic>
      <p:pic>
        <p:nvPicPr>
          <p:cNvPr id="74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7210D4AF-AEB1-E700-0A19-BCAEDBCA53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7702" y="2296280"/>
            <a:ext cx="466725" cy="406400"/>
          </a:xfrm>
          <a:prstGeom prst="rect">
            <a:avLst/>
          </a:prstGeom>
        </p:spPr>
      </p:pic>
      <p:pic>
        <p:nvPicPr>
          <p:cNvPr id="75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2A651278-BDE3-E1A2-26AF-906BEDC1FF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38268" y="2891696"/>
            <a:ext cx="466725" cy="406400"/>
          </a:xfrm>
          <a:prstGeom prst="rect">
            <a:avLst/>
          </a:prstGeom>
        </p:spPr>
      </p:pic>
      <p:pic>
        <p:nvPicPr>
          <p:cNvPr id="76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ED83090F-E0C3-4CC6-AFC0-DB886AC6D2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04742" y="3441683"/>
            <a:ext cx="466725" cy="406400"/>
          </a:xfrm>
          <a:prstGeom prst="rect">
            <a:avLst/>
          </a:prstGeom>
        </p:spPr>
      </p:pic>
      <p:pic>
        <p:nvPicPr>
          <p:cNvPr id="77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FE7E26C3-D715-72D7-D80D-A099BC1D94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2200" y="4366093"/>
            <a:ext cx="466725" cy="406400"/>
          </a:xfrm>
          <a:prstGeom prst="rect">
            <a:avLst/>
          </a:prstGeom>
        </p:spPr>
      </p:pic>
      <p:pic>
        <p:nvPicPr>
          <p:cNvPr id="78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30DAF8AC-1343-4427-C3E5-DCCA1AA495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9974" y="5008372"/>
            <a:ext cx="466725" cy="406400"/>
          </a:xfrm>
          <a:prstGeom prst="rect">
            <a:avLst/>
          </a:prstGeom>
        </p:spPr>
      </p:pic>
      <p:pic>
        <p:nvPicPr>
          <p:cNvPr id="79" name="Climactic_Suspense-Mike_Koenig-390542520">
            <a:hlinkClick r:id="" action="ppaction://media"/>
            <a:extLst>
              <a:ext uri="{FF2B5EF4-FFF2-40B4-BE49-F238E27FC236}">
                <a16:creationId xmlns:a16="http://schemas.microsoft.com/office/drawing/2014/main" id="{CBD79635-2A2C-B411-9112-D567D121D5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12200" y="5632412"/>
            <a:ext cx="466725" cy="406400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4C179B93-8B16-C0A2-93C1-952A49C28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8" y="1143689"/>
            <a:ext cx="1260000" cy="1260000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DC4ABFC3-2945-E485-215B-2227EB4969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24" y="5426752"/>
            <a:ext cx="900000" cy="900000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A0651ADD-C0FF-C8D0-5EF3-6869C62BB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33" y="3448704"/>
            <a:ext cx="720000" cy="72000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E17835D1-6313-300B-E064-80E9AE2BFA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60" y="1366199"/>
            <a:ext cx="828000" cy="828000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FA462CCE-401F-087E-C07E-57544BC06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02" y="4327882"/>
            <a:ext cx="1008000" cy="1008000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B5506471-8105-CD2A-B5BA-3ECA55DF98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05" y="3295939"/>
            <a:ext cx="1008000" cy="1008000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96BF4529-140E-425D-C209-67B91E8AFF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17" y="2220244"/>
            <a:ext cx="1080000" cy="1080000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9494B1BC-E92F-4FAA-4C88-AEF0253D984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50" y="5571360"/>
            <a:ext cx="612000" cy="61200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7ECF788D-0E71-C3F8-2F02-50369CD8038D}"/>
              </a:ext>
            </a:extLst>
          </p:cNvPr>
          <p:cNvSpPr/>
          <p:nvPr/>
        </p:nvSpPr>
        <p:spPr>
          <a:xfrm>
            <a:off x="1935249" y="2323273"/>
            <a:ext cx="3994599" cy="9364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6263B31-9B14-3056-4AA8-899FDFEEDFDA}"/>
              </a:ext>
            </a:extLst>
          </p:cNvPr>
          <p:cNvSpPr/>
          <p:nvPr/>
        </p:nvSpPr>
        <p:spPr>
          <a:xfrm>
            <a:off x="1926713" y="1318247"/>
            <a:ext cx="3994599" cy="9364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1B7961D-A127-C715-4B25-66077E89B77D}"/>
              </a:ext>
            </a:extLst>
          </p:cNvPr>
          <p:cNvSpPr/>
          <p:nvPr/>
        </p:nvSpPr>
        <p:spPr>
          <a:xfrm>
            <a:off x="1934938" y="3356973"/>
            <a:ext cx="3994599" cy="9364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D291B52-26F5-C02B-07B9-A9C3C06960C8}"/>
              </a:ext>
            </a:extLst>
          </p:cNvPr>
          <p:cNvSpPr/>
          <p:nvPr/>
        </p:nvSpPr>
        <p:spPr>
          <a:xfrm>
            <a:off x="1933735" y="4386527"/>
            <a:ext cx="3994599" cy="9364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B652E4B-673D-BD3C-A831-32499C213D51}"/>
              </a:ext>
            </a:extLst>
          </p:cNvPr>
          <p:cNvSpPr/>
          <p:nvPr/>
        </p:nvSpPr>
        <p:spPr>
          <a:xfrm>
            <a:off x="1913498" y="5421671"/>
            <a:ext cx="3994599" cy="93644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040AFAD-772A-D6FD-2371-1773F5B68448}"/>
              </a:ext>
            </a:extLst>
          </p:cNvPr>
          <p:cNvSpPr/>
          <p:nvPr/>
        </p:nvSpPr>
        <p:spPr>
          <a:xfrm>
            <a:off x="6386311" y="1314123"/>
            <a:ext cx="3993721" cy="9362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BE63C6-8B63-BF1D-103E-B0B295B9D6E8}"/>
              </a:ext>
            </a:extLst>
          </p:cNvPr>
          <p:cNvSpPr/>
          <p:nvPr/>
        </p:nvSpPr>
        <p:spPr>
          <a:xfrm>
            <a:off x="6398672" y="3351705"/>
            <a:ext cx="3993721" cy="9362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3D278C9-5BEA-A1AA-0EFF-34CAC0B92ECC}"/>
              </a:ext>
            </a:extLst>
          </p:cNvPr>
          <p:cNvSpPr/>
          <p:nvPr/>
        </p:nvSpPr>
        <p:spPr>
          <a:xfrm>
            <a:off x="6376088" y="5418691"/>
            <a:ext cx="3993721" cy="9362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pic>
        <p:nvPicPr>
          <p:cNvPr id="96" name="Image 95" descr="Une image contenant drapeau&#10;&#10;Description générée automatiquement">
            <a:extLst>
              <a:ext uri="{FF2B5EF4-FFF2-40B4-BE49-F238E27FC236}">
                <a16:creationId xmlns:a16="http://schemas.microsoft.com/office/drawing/2014/main" id="{4E84B252-C66A-A7AA-9222-82FCA89A53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30" y="4475376"/>
            <a:ext cx="720000" cy="720000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C61EC4C9-BB9B-726B-F6A8-A25B38927D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90" y="2359997"/>
            <a:ext cx="828000" cy="82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121515E5-657B-B37B-FEB1-7EF857C2D742}"/>
              </a:ext>
            </a:extLst>
          </p:cNvPr>
          <p:cNvSpPr/>
          <p:nvPr/>
        </p:nvSpPr>
        <p:spPr>
          <a:xfrm>
            <a:off x="6398983" y="2326097"/>
            <a:ext cx="3993721" cy="9362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8F084F0-062D-5558-8422-AD63BD9DFFCA}"/>
              </a:ext>
            </a:extLst>
          </p:cNvPr>
          <p:cNvSpPr/>
          <p:nvPr/>
        </p:nvSpPr>
        <p:spPr>
          <a:xfrm>
            <a:off x="6397469" y="4389571"/>
            <a:ext cx="3993721" cy="9362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000" b="1" dirty="0">
                <a:latin typeface="CircularXX TT" panose="02010504010101010104" pitchFamily="2" charset="77"/>
                <a:cs typeface="CircularXX TT" panose="02010504010101010104" pitchFamily="2" charset="77"/>
              </a:rPr>
              <a:t>?</a:t>
            </a:r>
          </a:p>
        </p:txBody>
      </p:sp>
      <p:pic>
        <p:nvPicPr>
          <p:cNvPr id="100" name="Image 99">
            <a:extLst>
              <a:ext uri="{FF2B5EF4-FFF2-40B4-BE49-F238E27FC236}">
                <a16:creationId xmlns:a16="http://schemas.microsoft.com/office/drawing/2014/main" id="{89F4626E-11E7-3828-D133-B540796769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10" y="1422089"/>
            <a:ext cx="4799368" cy="4799368"/>
          </a:xfrm>
          <a:prstGeom prst="rect">
            <a:avLst/>
          </a:prstGeom>
        </p:spPr>
      </p:pic>
      <p:pic>
        <p:nvPicPr>
          <p:cNvPr id="101" name="173958__leszek-szary__failure.wav" descr="173958__leszek-szary__failure.wav">
            <a:hlinkClick r:id="" action="ppaction://media"/>
            <a:extLst>
              <a:ext uri="{FF2B5EF4-FFF2-40B4-BE49-F238E27FC236}">
                <a16:creationId xmlns:a16="http://schemas.microsoft.com/office/drawing/2014/main" id="{331DD240-63D2-F3CD-6007-620369339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09744" y="-483236"/>
            <a:ext cx="656719" cy="6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9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29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2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929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929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92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29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29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29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2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94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C7A8FE24-D156-DD4C-9B96-5445306F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02" y="1049054"/>
            <a:ext cx="10454640" cy="570720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2874CA3-E8F5-F54A-A4F3-5B8BE3E62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508" b="95661"/>
          <a:stretch/>
        </p:blipFill>
        <p:spPr>
          <a:xfrm rot="5400000">
            <a:off x="1098378" y="602227"/>
            <a:ext cx="613970" cy="11782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519A989-EA38-5F42-8139-E7509983D34A}"/>
              </a:ext>
            </a:extLst>
          </p:cNvPr>
          <p:cNvSpPr/>
          <p:nvPr/>
        </p:nvSpPr>
        <p:spPr>
          <a:xfrm rot="10800000">
            <a:off x="138197" y="875910"/>
            <a:ext cx="11926465" cy="16410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30000"/>
                </a:schemeClr>
              </a:gs>
              <a:gs pos="100000">
                <a:schemeClr val="tx1">
                  <a:lumMod val="75000"/>
                  <a:lumOff val="25000"/>
                  <a:alpha val="3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70933AF-C350-FA4B-A45A-33EF1D2DEC4F}"/>
              </a:ext>
            </a:extLst>
          </p:cNvPr>
          <p:cNvSpPr/>
          <p:nvPr/>
        </p:nvSpPr>
        <p:spPr>
          <a:xfrm>
            <a:off x="7204846" y="-1301918"/>
            <a:ext cx="861999" cy="783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959;p197"/>
          <p:cNvSpPr/>
          <p:nvPr/>
        </p:nvSpPr>
        <p:spPr>
          <a:xfrm>
            <a:off x="110155" y="246798"/>
            <a:ext cx="11967728" cy="6504164"/>
          </a:xfrm>
          <a:prstGeom prst="rect">
            <a:avLst/>
          </a:prstGeom>
          <a:noFill/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71541" y="318940"/>
            <a:ext cx="128692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 rot="5400000">
            <a:off x="-335181" y="511350"/>
            <a:ext cx="120574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>
            <a:off x="18525" y="1032285"/>
            <a:ext cx="4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  <a:latin typeface="CircularXX ExtraBlack" panose="02010B04010101010104" pitchFamily="50" charset="0"/>
                <a:cs typeface="CircularXX ExtraBlack" panose="02010B04010101010104" pitchFamily="50" charset="0"/>
              </a:rPr>
              <a:t>C1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-857917" y="-891847"/>
            <a:ext cx="2154900" cy="2226577"/>
          </a:xfrm>
          <a:prstGeom prst="roundRect">
            <a:avLst>
              <a:gd name="adj" fmla="val 30743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498D67D-EB98-CD40-BE2A-D905F199C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" y="41791"/>
            <a:ext cx="1224000" cy="122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à coins arrondis 13"/>
          <p:cNvSpPr/>
          <p:nvPr/>
        </p:nvSpPr>
        <p:spPr>
          <a:xfrm>
            <a:off x="-857917" y="-843079"/>
            <a:ext cx="2154900" cy="2165374"/>
          </a:xfrm>
          <a:prstGeom prst="roundRect">
            <a:avLst>
              <a:gd name="adj" fmla="val 2981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34409-D2D6-1B49-99B8-C312F173E6AC}"/>
              </a:ext>
            </a:extLst>
          </p:cNvPr>
          <p:cNvSpPr txBox="1"/>
          <p:nvPr/>
        </p:nvSpPr>
        <p:spPr>
          <a:xfrm>
            <a:off x="364938" y="503490"/>
            <a:ext cx="55816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4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0D86DBE-D06F-DF4F-AB5A-3F26BAED26F3}"/>
              </a:ext>
            </a:extLst>
          </p:cNvPr>
          <p:cNvSpPr/>
          <p:nvPr/>
        </p:nvSpPr>
        <p:spPr>
          <a:xfrm>
            <a:off x="451056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18EA9D3-0BBE-3345-A9FC-4FBF1EFEEF62}"/>
              </a:ext>
            </a:extLst>
          </p:cNvPr>
          <p:cNvSpPr/>
          <p:nvPr/>
        </p:nvSpPr>
        <p:spPr>
          <a:xfrm>
            <a:off x="491219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4820751-2CB8-044E-961A-EE9B7FF274DE}"/>
              </a:ext>
            </a:extLst>
          </p:cNvPr>
          <p:cNvSpPr/>
          <p:nvPr/>
        </p:nvSpPr>
        <p:spPr>
          <a:xfrm>
            <a:off x="532937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EB8BB97E-4A7B-5A46-A70C-16541139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37" y="-1184696"/>
            <a:ext cx="683233" cy="6832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21EB94D2-8E0F-414C-99E9-4DFC65272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01" y="-997087"/>
            <a:ext cx="683233" cy="6832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7BF4E232-5293-4B43-8937-531F57700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508" b="95661"/>
          <a:stretch/>
        </p:blipFill>
        <p:spPr>
          <a:xfrm rot="5400000">
            <a:off x="11621993" y="608024"/>
            <a:ext cx="613970" cy="117821"/>
          </a:xfrm>
          <a:prstGeom prst="rect">
            <a:avLst/>
          </a:prstGeom>
        </p:spPr>
      </p:pic>
      <p:cxnSp>
        <p:nvCxnSpPr>
          <p:cNvPr id="11" name="Google Shape;963;p197"/>
          <p:cNvCxnSpPr/>
          <p:nvPr/>
        </p:nvCxnSpPr>
        <p:spPr>
          <a:xfrm rot="5400000">
            <a:off x="10695055" y="-1215562"/>
            <a:ext cx="0" cy="2643686"/>
          </a:xfrm>
          <a:prstGeom prst="straightConnector1">
            <a:avLst/>
          </a:prstGeom>
          <a:solidFill>
            <a:schemeClr val="tx1"/>
          </a:solidFill>
          <a:ln w="38100" cap="rnd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" name="Google Shape;962;p197">
            <a:extLst>
              <a:ext uri="{FF2B5EF4-FFF2-40B4-BE49-F238E27FC236}">
                <a16:creationId xmlns:a16="http://schemas.microsoft.com/office/drawing/2014/main" id="{2A8D17C6-79AA-FA4E-AF0E-94AB889D3520}"/>
              </a:ext>
            </a:extLst>
          </p:cNvPr>
          <p:cNvSpPr/>
          <p:nvPr/>
        </p:nvSpPr>
        <p:spPr>
          <a:xfrm rot="5400000">
            <a:off x="11991184" y="69977"/>
            <a:ext cx="63318" cy="633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2;p197">
            <a:extLst>
              <a:ext uri="{FF2B5EF4-FFF2-40B4-BE49-F238E27FC236}">
                <a16:creationId xmlns:a16="http://schemas.microsoft.com/office/drawing/2014/main" id="{3F5315D1-7DFB-D148-932B-F9673B7F9FD1}"/>
              </a:ext>
            </a:extLst>
          </p:cNvPr>
          <p:cNvSpPr/>
          <p:nvPr/>
        </p:nvSpPr>
        <p:spPr>
          <a:xfrm rot="5400000">
            <a:off x="9335439" y="75833"/>
            <a:ext cx="63318" cy="63318"/>
          </a:xfrm>
          <a:prstGeom prst="ellipse">
            <a:avLst/>
          </a:prstGeom>
          <a:solidFill>
            <a:schemeClr val="tx1"/>
          </a:solidFill>
          <a:ln w="762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62" y="-655471"/>
            <a:ext cx="288000" cy="288000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D5BD7E34-B683-5542-B16E-B4222A130D51}"/>
              </a:ext>
            </a:extLst>
          </p:cNvPr>
          <p:cNvSpPr txBox="1"/>
          <p:nvPr/>
        </p:nvSpPr>
        <p:spPr>
          <a:xfrm>
            <a:off x="1640629" y="-774706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solidFill>
                  <a:srgbClr val="FF0066"/>
                </a:solidFill>
                <a:latin typeface="Bahnschrift Condensed" panose="020B0502040204020203" pitchFamily="34" charset="0"/>
                <a:cs typeface="CircularXX TT Book" panose="02010504010101010104" pitchFamily="2" charset="77"/>
              </a:rPr>
              <a:t>Texte dans la slide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175188C-76E0-2547-87E5-EFECE8F4F947}"/>
              </a:ext>
            </a:extLst>
          </p:cNvPr>
          <p:cNvSpPr txBox="1"/>
          <p:nvPr/>
        </p:nvSpPr>
        <p:spPr>
          <a:xfrm>
            <a:off x="1629407" y="-1120041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srgbClr val="FF0066"/>
                </a:solidFill>
                <a:latin typeface="Bahnschrift Light Condensed" panose="020B0502040204020203" pitchFamily="34" charset="0"/>
                <a:cs typeface="CircularXX TT Book" panose="02010504010101010104" pitchFamily="2" charset="77"/>
              </a:rPr>
              <a:t>Texte dans la slide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DFEF9E-B51F-D445-9D9E-1C23991F5837}"/>
              </a:ext>
            </a:extLst>
          </p:cNvPr>
          <p:cNvSpPr txBox="1"/>
          <p:nvPr/>
        </p:nvSpPr>
        <p:spPr>
          <a:xfrm>
            <a:off x="2878282" y="-56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F5A871-910E-C04A-B191-DEAE4F962913}"/>
              </a:ext>
            </a:extLst>
          </p:cNvPr>
          <p:cNvSpPr txBox="1"/>
          <p:nvPr/>
        </p:nvSpPr>
        <p:spPr>
          <a:xfrm>
            <a:off x="1943851" y="1381600"/>
            <a:ext cx="12496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>
                <a:latin typeface="Arial" panose="020B0604020202020204" pitchFamily="34" charset="0"/>
                <a:cs typeface="Arial" panose="020B0604020202020204" pitchFamily="34" charset="0"/>
              </a:rPr>
              <a:t>( / 200)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677180D-3BF5-B84B-ABC5-D6DBBD8DD732}"/>
              </a:ext>
            </a:extLst>
          </p:cNvPr>
          <p:cNvSpPr txBox="1"/>
          <p:nvPr/>
        </p:nvSpPr>
        <p:spPr>
          <a:xfrm>
            <a:off x="2010900" y="368166"/>
            <a:ext cx="4596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>
                <a:solidFill>
                  <a:srgbClr val="1D999A"/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Carte des pays touchés</a:t>
            </a:r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76B09BAE-93A6-4C43-A3EF-7E74538D070E}"/>
              </a:ext>
            </a:extLst>
          </p:cNvPr>
          <p:cNvSpPr/>
          <p:nvPr/>
        </p:nvSpPr>
        <p:spPr>
          <a:xfrm rot="5400000">
            <a:off x="1610568" y="473610"/>
            <a:ext cx="410139" cy="353568"/>
          </a:xfrm>
          <a:prstGeom prst="triangle">
            <a:avLst/>
          </a:prstGeom>
          <a:solidFill>
            <a:srgbClr val="1D999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6AB8987-6487-3944-9E66-9E97659A0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94" y="81298"/>
            <a:ext cx="2160000" cy="5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6BDCA20-015E-E242-A0EA-4C94DD06A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9555" b="22658"/>
          <a:stretch/>
        </p:blipFill>
        <p:spPr>
          <a:xfrm>
            <a:off x="127338" y="1040014"/>
            <a:ext cx="11950545" cy="5694039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82874CA3-E8F5-F54A-A4F3-5B8BE3E62F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508" b="95661"/>
          <a:stretch/>
        </p:blipFill>
        <p:spPr>
          <a:xfrm rot="5400000">
            <a:off x="1098378" y="602227"/>
            <a:ext cx="613970" cy="11782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519A989-EA38-5F42-8139-E7509983D34A}"/>
              </a:ext>
            </a:extLst>
          </p:cNvPr>
          <p:cNvSpPr/>
          <p:nvPr/>
        </p:nvSpPr>
        <p:spPr>
          <a:xfrm rot="10800000">
            <a:off x="138197" y="875910"/>
            <a:ext cx="11926465" cy="164104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30000"/>
                </a:schemeClr>
              </a:gs>
              <a:gs pos="100000">
                <a:schemeClr val="tx1">
                  <a:lumMod val="75000"/>
                  <a:lumOff val="25000"/>
                  <a:alpha val="36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70933AF-C350-FA4B-A45A-33EF1D2DEC4F}"/>
              </a:ext>
            </a:extLst>
          </p:cNvPr>
          <p:cNvSpPr/>
          <p:nvPr/>
        </p:nvSpPr>
        <p:spPr>
          <a:xfrm>
            <a:off x="7204846" y="-1301918"/>
            <a:ext cx="861999" cy="783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Google Shape;959;p197"/>
          <p:cNvSpPr/>
          <p:nvPr/>
        </p:nvSpPr>
        <p:spPr>
          <a:xfrm>
            <a:off x="110155" y="246798"/>
            <a:ext cx="11967728" cy="6504164"/>
          </a:xfrm>
          <a:prstGeom prst="rect">
            <a:avLst/>
          </a:prstGeom>
          <a:noFill/>
          <a:ln w="381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71541" y="318940"/>
            <a:ext cx="1286925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Rectangle 15"/>
          <p:cNvSpPr/>
          <p:nvPr/>
        </p:nvSpPr>
        <p:spPr>
          <a:xfrm rot="5400000">
            <a:off x="-335181" y="511350"/>
            <a:ext cx="1205743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9"/>
          <p:cNvSpPr txBox="1"/>
          <p:nvPr/>
        </p:nvSpPr>
        <p:spPr>
          <a:xfrm>
            <a:off x="18525" y="1032285"/>
            <a:ext cx="4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  <a:latin typeface="CircularXX ExtraBlack" panose="02010B04010101010104" pitchFamily="50" charset="0"/>
                <a:cs typeface="CircularXX ExtraBlack" panose="02010B04010101010104" pitchFamily="50" charset="0"/>
              </a:rPr>
              <a:t>C1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-857917" y="-891847"/>
            <a:ext cx="2154900" cy="2226577"/>
          </a:xfrm>
          <a:prstGeom prst="roundRect">
            <a:avLst>
              <a:gd name="adj" fmla="val 30743"/>
            </a:avLst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498D67D-EB98-CD40-BE2A-D905F199C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" y="41791"/>
            <a:ext cx="1224000" cy="122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à coins arrondis 13"/>
          <p:cNvSpPr/>
          <p:nvPr/>
        </p:nvSpPr>
        <p:spPr>
          <a:xfrm>
            <a:off x="-857917" y="-843079"/>
            <a:ext cx="2154900" cy="2165374"/>
          </a:xfrm>
          <a:prstGeom prst="roundRect">
            <a:avLst>
              <a:gd name="adj" fmla="val 29817"/>
            </a:avLst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D34409-D2D6-1B49-99B8-C312F173E6AC}"/>
              </a:ext>
            </a:extLst>
          </p:cNvPr>
          <p:cNvSpPr txBox="1"/>
          <p:nvPr/>
        </p:nvSpPr>
        <p:spPr>
          <a:xfrm>
            <a:off x="364938" y="503490"/>
            <a:ext cx="55816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4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30D86DBE-D06F-DF4F-AB5A-3F26BAED26F3}"/>
              </a:ext>
            </a:extLst>
          </p:cNvPr>
          <p:cNvSpPr/>
          <p:nvPr/>
        </p:nvSpPr>
        <p:spPr>
          <a:xfrm>
            <a:off x="451056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B18EA9D3-0BBE-3345-A9FC-4FBF1EFEEF62}"/>
              </a:ext>
            </a:extLst>
          </p:cNvPr>
          <p:cNvSpPr/>
          <p:nvPr/>
        </p:nvSpPr>
        <p:spPr>
          <a:xfrm>
            <a:off x="491219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F4820751-2CB8-044E-961A-EE9B7FF274DE}"/>
              </a:ext>
            </a:extLst>
          </p:cNvPr>
          <p:cNvSpPr/>
          <p:nvPr/>
        </p:nvSpPr>
        <p:spPr>
          <a:xfrm>
            <a:off x="5329376" y="-843079"/>
            <a:ext cx="264160" cy="264160"/>
          </a:xfrm>
          <a:prstGeom prst="ellipse">
            <a:avLst/>
          </a:prstGeom>
          <a:solidFill>
            <a:srgbClr val="00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EB8BB97E-4A7B-5A46-A70C-165411395C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37" y="-1184696"/>
            <a:ext cx="683233" cy="6832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21EB94D2-8E0F-414C-99E9-4DFC65272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601" y="-997087"/>
            <a:ext cx="683233" cy="68323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7BF4E232-5293-4B43-8937-531F57700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508" b="95661"/>
          <a:stretch/>
        </p:blipFill>
        <p:spPr>
          <a:xfrm rot="5400000">
            <a:off x="11621993" y="608024"/>
            <a:ext cx="613970" cy="117821"/>
          </a:xfrm>
          <a:prstGeom prst="rect">
            <a:avLst/>
          </a:prstGeom>
        </p:spPr>
      </p:pic>
      <p:cxnSp>
        <p:nvCxnSpPr>
          <p:cNvPr id="11" name="Google Shape;963;p197"/>
          <p:cNvCxnSpPr/>
          <p:nvPr/>
        </p:nvCxnSpPr>
        <p:spPr>
          <a:xfrm rot="5400000">
            <a:off x="10695055" y="-1215562"/>
            <a:ext cx="0" cy="2643686"/>
          </a:xfrm>
          <a:prstGeom prst="straightConnector1">
            <a:avLst/>
          </a:prstGeom>
          <a:solidFill>
            <a:schemeClr val="tx1"/>
          </a:solidFill>
          <a:ln w="38100" cap="rnd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28" name="Google Shape;962;p197">
            <a:extLst>
              <a:ext uri="{FF2B5EF4-FFF2-40B4-BE49-F238E27FC236}">
                <a16:creationId xmlns:a16="http://schemas.microsoft.com/office/drawing/2014/main" id="{2A8D17C6-79AA-FA4E-AF0E-94AB889D3520}"/>
              </a:ext>
            </a:extLst>
          </p:cNvPr>
          <p:cNvSpPr/>
          <p:nvPr/>
        </p:nvSpPr>
        <p:spPr>
          <a:xfrm rot="5400000">
            <a:off x="11991184" y="69977"/>
            <a:ext cx="63318" cy="633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762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962;p197">
            <a:extLst>
              <a:ext uri="{FF2B5EF4-FFF2-40B4-BE49-F238E27FC236}">
                <a16:creationId xmlns:a16="http://schemas.microsoft.com/office/drawing/2014/main" id="{3F5315D1-7DFB-D148-932B-F9673B7F9FD1}"/>
              </a:ext>
            </a:extLst>
          </p:cNvPr>
          <p:cNvSpPr/>
          <p:nvPr/>
        </p:nvSpPr>
        <p:spPr>
          <a:xfrm rot="5400000">
            <a:off x="9335439" y="75833"/>
            <a:ext cx="63318" cy="63318"/>
          </a:xfrm>
          <a:prstGeom prst="ellipse">
            <a:avLst/>
          </a:prstGeom>
          <a:solidFill>
            <a:schemeClr val="tx1"/>
          </a:solidFill>
          <a:ln w="76200" cap="flat" cmpd="sng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62" y="-655471"/>
            <a:ext cx="288000" cy="288000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D5BD7E34-B683-5542-B16E-B4222A130D51}"/>
              </a:ext>
            </a:extLst>
          </p:cNvPr>
          <p:cNvSpPr txBox="1"/>
          <p:nvPr/>
        </p:nvSpPr>
        <p:spPr>
          <a:xfrm>
            <a:off x="1640629" y="-774706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solidFill>
                  <a:srgbClr val="FF0066"/>
                </a:solidFill>
                <a:latin typeface="Bahnschrift Condensed" panose="020B0502040204020203" pitchFamily="34" charset="0"/>
                <a:cs typeface="CircularXX TT Book" panose="02010504010101010104" pitchFamily="2" charset="77"/>
              </a:rPr>
              <a:t>Texte dans la slide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175188C-76E0-2547-87E5-EFECE8F4F947}"/>
              </a:ext>
            </a:extLst>
          </p:cNvPr>
          <p:cNvSpPr txBox="1"/>
          <p:nvPr/>
        </p:nvSpPr>
        <p:spPr>
          <a:xfrm>
            <a:off x="1629407" y="-1120041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srgbClr val="FF0066"/>
                </a:solidFill>
                <a:latin typeface="Bahnschrift Light Condensed" panose="020B0502040204020203" pitchFamily="34" charset="0"/>
                <a:cs typeface="CircularXX TT Book" panose="02010504010101010104" pitchFamily="2" charset="77"/>
              </a:rPr>
              <a:t>Texte dans la slide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DFEF9E-B51F-D445-9D9E-1C23991F5837}"/>
              </a:ext>
            </a:extLst>
          </p:cNvPr>
          <p:cNvSpPr txBox="1"/>
          <p:nvPr/>
        </p:nvSpPr>
        <p:spPr>
          <a:xfrm>
            <a:off x="2878282" y="-56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4925AAD-5C68-CF4E-A9B7-30F2989219C6}"/>
              </a:ext>
            </a:extLst>
          </p:cNvPr>
          <p:cNvSpPr txBox="1"/>
          <p:nvPr/>
        </p:nvSpPr>
        <p:spPr>
          <a:xfrm>
            <a:off x="536134" y="1607826"/>
            <a:ext cx="46842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Stratégie</a:t>
            </a:r>
          </a:p>
          <a:p>
            <a:r>
              <a:rPr lang="fr-CH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GAGNANTE ?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133D916-9AD8-694D-BE73-0C94D483378B}"/>
              </a:ext>
            </a:extLst>
          </p:cNvPr>
          <p:cNvSpPr txBox="1"/>
          <p:nvPr/>
        </p:nvSpPr>
        <p:spPr>
          <a:xfrm>
            <a:off x="5601948" y="3766430"/>
            <a:ext cx="6000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Choisir les pays les plus pauvres (IDH)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Choisir des pays insulaires ou côtiers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Choisir des pays d’Asie/Océanie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D098CFD-E0C1-C548-83D0-09C12A7E3F53}"/>
              </a:ext>
            </a:extLst>
          </p:cNvPr>
          <p:cNvSpPr txBox="1"/>
          <p:nvPr/>
        </p:nvSpPr>
        <p:spPr>
          <a:xfrm>
            <a:off x="2010900" y="368166"/>
            <a:ext cx="5240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>
                <a:solidFill>
                  <a:srgbClr val="FBC018"/>
                </a:solidFill>
                <a:latin typeface="CircularXX TT Medium" panose="02010504010101010104" pitchFamily="2" charset="77"/>
                <a:cs typeface="CircularXX TT Medium" panose="02010504010101010104" pitchFamily="2" charset="77"/>
              </a:rPr>
              <a:t>Stratégie pour la manche 2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1C3C9D13-B695-FC47-89EE-46304228275B}"/>
              </a:ext>
            </a:extLst>
          </p:cNvPr>
          <p:cNvSpPr/>
          <p:nvPr/>
        </p:nvSpPr>
        <p:spPr>
          <a:xfrm rot="5400000">
            <a:off x="1610568" y="473610"/>
            <a:ext cx="410139" cy="353568"/>
          </a:xfrm>
          <a:prstGeom prst="triangle">
            <a:avLst/>
          </a:prstGeom>
          <a:solidFill>
            <a:srgbClr val="FBC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72C9A499-E245-F44C-A6B0-23626DDE0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94" y="75712"/>
            <a:ext cx="2160000" cy="56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E5C0456-FAF1-59CE-7B9D-9C3DA8762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835" y="661633"/>
            <a:ext cx="8933037" cy="55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E101A144-A036-8034-1967-F26E8DBA2B74}"/>
              </a:ext>
            </a:extLst>
          </p:cNvPr>
          <p:cNvSpPr txBox="1">
            <a:spLocks/>
          </p:cNvSpPr>
          <p:nvPr/>
        </p:nvSpPr>
        <p:spPr>
          <a:xfrm>
            <a:off x="345694" y="0"/>
            <a:ext cx="3535888" cy="252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2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TMsp</a:t>
            </a:r>
          </a:p>
          <a:p>
            <a:endParaRPr lang="fr-FR" sz="2100" b="1" dirty="0">
              <a:solidFill>
                <a:schemeClr val="bg1"/>
              </a:solidFill>
              <a:latin typeface="CircularXX TT" panose="02010504010101010104" pitchFamily="2" charset="77"/>
              <a:cs typeface="CircularXX TT" panose="02010504010101010104" pitchFamily="2" charset="77"/>
            </a:endParaRPr>
          </a:p>
          <a:p>
            <a:r>
              <a:rPr lang="fr-FR" sz="7400" b="1" dirty="0">
                <a:solidFill>
                  <a:schemeClr val="bg1"/>
                </a:solidFill>
                <a:latin typeface="CircularXX TT" panose="02010504010101010104" pitchFamily="2" charset="77"/>
                <a:cs typeface="CircularXX TT" panose="02010504010101010104" pitchFamily="2" charset="77"/>
              </a:rPr>
              <a:t>Pédagogie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659B8C-6F47-61D3-46BD-68ABB75DEBDD}"/>
              </a:ext>
            </a:extLst>
          </p:cNvPr>
          <p:cNvSpPr txBox="1"/>
          <p:nvPr/>
        </p:nvSpPr>
        <p:spPr>
          <a:xfrm>
            <a:off x="234940" y="2073602"/>
            <a:ext cx="3646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sz="1800" b="1" kern="100" dirty="0">
                <a:solidFill>
                  <a:srgbClr val="3F3F3F"/>
                </a:solidFill>
                <a:effectLst/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RECHERCHER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247410A-E0F1-2169-EEF2-BBAF0E2D30EF}"/>
              </a:ext>
            </a:extLst>
          </p:cNvPr>
          <p:cNvSpPr txBox="1"/>
          <p:nvPr/>
        </p:nvSpPr>
        <p:spPr>
          <a:xfrm>
            <a:off x="4193779" y="2073602"/>
            <a:ext cx="350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b="1" kern="100" dirty="0">
                <a:solidFill>
                  <a:srgbClr val="3F3F3F"/>
                </a:solidFill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ANALYSER</a:t>
            </a:r>
            <a:endParaRPr lang="fr-CH" sz="1800" b="1" kern="100" dirty="0">
              <a:solidFill>
                <a:srgbClr val="3F3F3F"/>
              </a:solidFill>
              <a:effectLst/>
              <a:latin typeface="CircularXX TT" panose="02010504010101010104" pitchFamily="2" charset="77"/>
              <a:ea typeface="Calibri" panose="020F0502020204030204" pitchFamily="34" charset="0"/>
              <a:cs typeface="CircularXX TT" panose="02010504010101010104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988ABE1-46C5-C189-A4DE-318CC432B6CB}"/>
              </a:ext>
            </a:extLst>
          </p:cNvPr>
          <p:cNvSpPr txBox="1"/>
          <p:nvPr/>
        </p:nvSpPr>
        <p:spPr>
          <a:xfrm>
            <a:off x="8107200" y="2079075"/>
            <a:ext cx="3502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sz="1800" b="1" kern="100" dirty="0">
                <a:solidFill>
                  <a:srgbClr val="3F3F3F"/>
                </a:solidFill>
                <a:effectLst/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DÉLIMITER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5952CA3-45DA-E103-B317-119A637A66BC}"/>
              </a:ext>
            </a:extLst>
          </p:cNvPr>
          <p:cNvSpPr txBox="1"/>
          <p:nvPr/>
        </p:nvSpPr>
        <p:spPr>
          <a:xfrm>
            <a:off x="104312" y="5307531"/>
            <a:ext cx="3907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sz="1800" b="1" kern="100" dirty="0">
                <a:solidFill>
                  <a:srgbClr val="3F3F3F"/>
                </a:solidFill>
                <a:effectLst/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CRÉER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28F9077-ACFE-C4A9-EE6F-FC4EB340BD0C}"/>
              </a:ext>
            </a:extLst>
          </p:cNvPr>
          <p:cNvSpPr txBox="1"/>
          <p:nvPr/>
        </p:nvSpPr>
        <p:spPr>
          <a:xfrm>
            <a:off x="4397197" y="5273989"/>
            <a:ext cx="3331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sz="1800" b="1" kern="100" dirty="0">
                <a:solidFill>
                  <a:srgbClr val="3F3F3F"/>
                </a:solidFill>
                <a:effectLst/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RÉFLÉCHIR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AA01B4F-5445-D4AB-700C-E0AA030E5B82}"/>
              </a:ext>
            </a:extLst>
          </p:cNvPr>
          <p:cNvSpPr txBox="1"/>
          <p:nvPr/>
        </p:nvSpPr>
        <p:spPr>
          <a:xfrm>
            <a:off x="7960044" y="5222564"/>
            <a:ext cx="39637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70C0"/>
              </a:buClr>
            </a:pPr>
            <a:r>
              <a:rPr lang="fr-CH" sz="1800" b="1" kern="100" dirty="0">
                <a:solidFill>
                  <a:srgbClr val="3F3F3F"/>
                </a:solidFill>
                <a:effectLst/>
                <a:latin typeface="CircularXX TT" panose="02010504010101010104" pitchFamily="2" charset="77"/>
                <a:ea typeface="Calibri" panose="020F0502020204030204" pitchFamily="34" charset="0"/>
                <a:cs typeface="CircularXX TT" panose="02010504010101010104" pitchFamily="2" charset="77"/>
              </a:rPr>
              <a:t>( ANIMER )</a:t>
            </a:r>
          </a:p>
        </p:txBody>
      </p:sp>
      <p:pic>
        <p:nvPicPr>
          <p:cNvPr id="27" name="Graphique 26">
            <a:extLst>
              <a:ext uri="{FF2B5EF4-FFF2-40B4-BE49-F238E27FC236}">
                <a16:creationId xmlns:a16="http://schemas.microsoft.com/office/drawing/2014/main" id="{B490FF5D-A74B-581C-9154-D533AA94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0518" y="3629291"/>
            <a:ext cx="1557771" cy="1557771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C8FB599C-1786-BEA4-3B6C-CE321BD8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3000" y="3629291"/>
            <a:ext cx="1557771" cy="1557771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DF360906-7737-38B9-74BB-B13258E03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63038" y="475695"/>
            <a:ext cx="1557771" cy="1557771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1C0C4D34-4A32-A7FC-7ED2-4E22C3662E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9500" y="484510"/>
            <a:ext cx="1557771" cy="1557771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CBF22976-FF75-A16A-B72B-9039AA5188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66134" y="484509"/>
            <a:ext cx="1557771" cy="155777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053FC30E-EF78-E99D-EF39-FCC82952C0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3038" y="3731901"/>
            <a:ext cx="1352550" cy="13525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998185E-9154-D13C-D611-33E341E14D02}"/>
              </a:ext>
            </a:extLst>
          </p:cNvPr>
          <p:cNvSpPr txBox="1"/>
          <p:nvPr/>
        </p:nvSpPr>
        <p:spPr>
          <a:xfrm>
            <a:off x="692119" y="2543148"/>
            <a:ext cx="3384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H" sz="1200" dirty="0">
                <a:latin typeface="Avenir Book" panose="02000503020000020003" pitchFamily="2" charset="0"/>
              </a:rPr>
              <a:t>Étudier, par un recueil de sources adaptées, comment construire un jeu éducatif pertinent de façon cohérente et argumentée</a:t>
            </a:r>
            <a:endParaRPr lang="fr-FR" sz="1200" dirty="0">
              <a:latin typeface="Avenir Book" panose="02000503020000020003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1DAFA0-090B-E417-72D5-699D49B33B3F}"/>
              </a:ext>
            </a:extLst>
          </p:cNvPr>
          <p:cNvSpPr txBox="1"/>
          <p:nvPr/>
        </p:nvSpPr>
        <p:spPr>
          <a:xfrm>
            <a:off x="8216999" y="5730247"/>
            <a:ext cx="3282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>
                <a:latin typeface="Avenir Book" panose="02000503020000020003" pitchFamily="2" charset="0"/>
              </a:defRPr>
            </a:lvl1pPr>
          </a:lstStyle>
          <a:p>
            <a:r>
              <a:rPr lang="fr-CH" dirty="0"/>
              <a:t>Et si le cœur vous en dit : Présenter votre jeu à des élèves dans une classe !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ACC99E-1E87-DE18-0319-5B8720E3FB26}"/>
              </a:ext>
            </a:extLst>
          </p:cNvPr>
          <p:cNvSpPr txBox="1"/>
          <p:nvPr/>
        </p:nvSpPr>
        <p:spPr>
          <a:xfrm>
            <a:off x="4585313" y="2530103"/>
            <a:ext cx="304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>
                <a:latin typeface="Avenir Book" panose="02000503020000020003" pitchFamily="2" charset="0"/>
              </a:defRPr>
            </a:lvl1pPr>
          </a:lstStyle>
          <a:p>
            <a:r>
              <a:rPr lang="fr-CH" dirty="0"/>
              <a:t>Analyser brièvement quelques </a:t>
            </a:r>
            <a:r>
              <a:rPr lang="fr-CH" dirty="0" err="1"/>
              <a:t>serious</a:t>
            </a:r>
            <a:r>
              <a:rPr lang="fr-CH" dirty="0"/>
              <a:t> </a:t>
            </a:r>
            <a:r>
              <a:rPr lang="fr-CH" dirty="0" err="1"/>
              <a:t>games</a:t>
            </a:r>
            <a:r>
              <a:rPr lang="fr-CH" dirty="0"/>
              <a:t> existants et évaluer tant leurs apports pédagogiques que leurs risques de dérive.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EC72D6-9266-C63A-7499-A2CD77D86C49}"/>
              </a:ext>
            </a:extLst>
          </p:cNvPr>
          <p:cNvSpPr txBox="1"/>
          <p:nvPr/>
        </p:nvSpPr>
        <p:spPr>
          <a:xfrm>
            <a:off x="8216999" y="2559226"/>
            <a:ext cx="3282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>
                <a:latin typeface="Avenir Book" panose="02000503020000020003" pitchFamily="2" charset="0"/>
              </a:defRPr>
            </a:lvl1pPr>
          </a:lstStyle>
          <a:p>
            <a:r>
              <a:rPr lang="fr-CH" dirty="0"/>
              <a:t>Définir votre thème, délimiter la matière à transmettre et construire vos propres objectifs d’apprentissage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BFE0D1D-9CFC-33D9-81CA-046F314B3022}"/>
              </a:ext>
            </a:extLst>
          </p:cNvPr>
          <p:cNvSpPr txBox="1"/>
          <p:nvPr/>
        </p:nvSpPr>
        <p:spPr>
          <a:xfrm>
            <a:off x="572157" y="5730248"/>
            <a:ext cx="3300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>
                <a:latin typeface="Avenir Book" panose="02000503020000020003" pitchFamily="2" charset="0"/>
              </a:defRPr>
            </a:lvl1pPr>
          </a:lstStyle>
          <a:p>
            <a:r>
              <a:rPr lang="fr-CH" dirty="0"/>
              <a:t>Définir les règles de votre jeu et créer le matériel nécessaire pour pouvoir y jouer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AFE239-43A8-4C5A-E9A2-BE2389DF02DA}"/>
              </a:ext>
            </a:extLst>
          </p:cNvPr>
          <p:cNvSpPr txBox="1"/>
          <p:nvPr/>
        </p:nvSpPr>
        <p:spPr>
          <a:xfrm>
            <a:off x="4306263" y="5715199"/>
            <a:ext cx="3599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>
                <a:latin typeface="Avenir Book" panose="02000503020000020003" pitchFamily="2" charset="0"/>
              </a:defRPr>
            </a:lvl1pPr>
          </a:lstStyle>
          <a:p>
            <a:r>
              <a:rPr lang="fr-CH" dirty="0"/>
              <a:t>Consigner les réflexions pédagogiques intervenues durant la conception de votre jeu et auto-évaluer votre propre dispositif pédagogique en adoptant une positon « méta ».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680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0DE1C-371F-C8F9-F6C3-A2FC2E71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E7AF1DE-3D41-D356-48BF-8CB8FB5AF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10" y="1505272"/>
            <a:ext cx="4887215" cy="489552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CF53F0-3C5D-661A-3BAE-7215E8ED5096}"/>
              </a:ext>
            </a:extLst>
          </p:cNvPr>
          <p:cNvSpPr txBox="1"/>
          <p:nvPr/>
        </p:nvSpPr>
        <p:spPr>
          <a:xfrm>
            <a:off x="8168029" y="104360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550C"/>
                </a:solidFill>
                <a:latin typeface="Bebas Neue" panose="020B0606020202050201" pitchFamily="34" charset="77"/>
              </a:rPr>
              <a:t>Bilan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631A83-DB03-F953-C1A7-C509976722EF}"/>
              </a:ext>
            </a:extLst>
          </p:cNvPr>
          <p:cNvSpPr txBox="1"/>
          <p:nvPr/>
        </p:nvSpPr>
        <p:spPr>
          <a:xfrm>
            <a:off x="8191728" y="412574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550C"/>
                </a:solidFill>
                <a:latin typeface="Bebas Neue" panose="020B0606020202050201" pitchFamily="34" charset="77"/>
              </a:rPr>
              <a:t>Bilan 2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7578CE67-0707-EAD3-A7F2-6CC6A013D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6284" y="1537132"/>
            <a:ext cx="720000" cy="7200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6B79D4-3AFE-4D36-E9D2-EC5396F68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9750" y="1547717"/>
            <a:ext cx="720000" cy="7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87CE7AC-5985-A887-C6F5-4AED3A484AD3}"/>
              </a:ext>
            </a:extLst>
          </p:cNvPr>
          <p:cNvSpPr txBox="1"/>
          <p:nvPr/>
        </p:nvSpPr>
        <p:spPr>
          <a:xfrm>
            <a:off x="8168029" y="2413564"/>
            <a:ext cx="3544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  <a:cs typeface="CircularXX TT" panose="02010504010101010104" pitchFamily="2" charset="77"/>
              </a:rPr>
              <a:t>Bibliographie</a:t>
            </a:r>
          </a:p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  <a:cs typeface="CircularXX TT" panose="02010504010101010104" pitchFamily="2" charset="77"/>
              </a:rPr>
              <a:t>Introduction</a:t>
            </a:r>
          </a:p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  <a:cs typeface="CircularXX TT" panose="02010504010101010104" pitchFamily="2" charset="77"/>
              </a:rPr>
              <a:t>Cadre théorique</a:t>
            </a:r>
          </a:p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  <a:cs typeface="CircularXX TT" panose="02010504010101010104" pitchFamily="2" charset="77"/>
              </a:rPr>
              <a:t>Analyse de min. 1 jeu existant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94492ED-6D80-1123-D76C-AE185647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88016" y="4637867"/>
            <a:ext cx="720000" cy="7200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69368688-810A-78B4-C06E-5DEB577165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1728" y="4637867"/>
            <a:ext cx="720000" cy="7200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4C2715B2-35AB-EB3D-922D-05E1033710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44972" y="4641714"/>
            <a:ext cx="720000" cy="72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BDE7BC-AAE1-F58F-6CF9-79900240F157}"/>
              </a:ext>
            </a:extLst>
          </p:cNvPr>
          <p:cNvSpPr txBox="1"/>
          <p:nvPr/>
        </p:nvSpPr>
        <p:spPr>
          <a:xfrm>
            <a:off x="8168029" y="5477470"/>
            <a:ext cx="3410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</a:rPr>
              <a:t>Présentation de votre jeu</a:t>
            </a:r>
          </a:p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</a:rPr>
              <a:t>Réflexions pédagogiques</a:t>
            </a:r>
          </a:p>
          <a:p>
            <a:pPr marL="285750" indent="-285750">
              <a:buClr>
                <a:srgbClr val="FF550C"/>
              </a:buClr>
              <a:buFont typeface="Wingdings" pitchFamily="2" charset="2"/>
              <a:buChar char="§"/>
            </a:pPr>
            <a:r>
              <a:rPr lang="fr-FR" dirty="0">
                <a:latin typeface="Avenir Book" panose="02000503020000020003" pitchFamily="2" charset="0"/>
              </a:rPr>
              <a:t>Auto-évaluation de votre jeu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77CC83C-5A29-0229-0839-A59C7D5F7098}"/>
              </a:ext>
            </a:extLst>
          </p:cNvPr>
          <p:cNvSpPr txBox="1"/>
          <p:nvPr/>
        </p:nvSpPr>
        <p:spPr>
          <a:xfrm>
            <a:off x="477078" y="546652"/>
            <a:ext cx="408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550C"/>
                </a:solidFill>
                <a:latin typeface="CircularXX TT Black" panose="02010504010101010104" pitchFamily="2" charset="77"/>
                <a:cs typeface="CircularXX TT Black" panose="02010504010101010104" pitchFamily="2" charset="77"/>
              </a:rPr>
              <a:t>| </a:t>
            </a:r>
            <a:r>
              <a:rPr lang="fr-FR" sz="3200" b="1" dirty="0">
                <a:solidFill>
                  <a:srgbClr val="3F3F3F"/>
                </a:solidFill>
                <a:latin typeface="CircularXX TT Black" panose="02010504010101010104" pitchFamily="2" charset="77"/>
                <a:cs typeface="CircularXX TT Black" panose="02010504010101010104" pitchFamily="2" charset="77"/>
              </a:rPr>
              <a:t>Calendrier &amp; bilans</a:t>
            </a:r>
          </a:p>
        </p:txBody>
      </p:sp>
    </p:spTree>
    <p:extLst>
      <p:ext uri="{BB962C8B-B14F-4D97-AF65-F5344CB8AC3E}">
        <p14:creationId xmlns:p14="http://schemas.microsoft.com/office/powerpoint/2010/main" val="412727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66EC5-C0E2-7E80-6954-687E8D2E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6006C12-F019-F2A0-12B6-69CEFFEF14D5}"/>
              </a:ext>
            </a:extLst>
          </p:cNvPr>
          <p:cNvSpPr txBox="1"/>
          <p:nvPr/>
        </p:nvSpPr>
        <p:spPr>
          <a:xfrm>
            <a:off x="477078" y="546652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550C"/>
                </a:solidFill>
                <a:latin typeface="CircularXX TT Black" panose="02010504010101010104" pitchFamily="2" charset="77"/>
                <a:cs typeface="CircularXX TT Black" panose="02010504010101010104" pitchFamily="2" charset="77"/>
              </a:rPr>
              <a:t>| </a:t>
            </a:r>
            <a:r>
              <a:rPr lang="fr-FR" sz="3200" b="1" dirty="0">
                <a:solidFill>
                  <a:srgbClr val="3F3F3F"/>
                </a:solidFill>
                <a:latin typeface="CircularXX TT Black" panose="02010504010101010104" pitchFamily="2" charset="77"/>
                <a:cs typeface="CircularXX TT Black" panose="02010504010101010104" pitchFamily="2" charset="77"/>
                <a:hlinkClick r:id="rId2"/>
              </a:rPr>
              <a:t>Hyperinfo.ch</a:t>
            </a:r>
            <a:endParaRPr lang="fr-FR" sz="3200" b="1" dirty="0">
              <a:solidFill>
                <a:srgbClr val="3F3F3F"/>
              </a:solidFill>
              <a:latin typeface="CircularXX TT Black" panose="02010504010101010104" pitchFamily="2" charset="77"/>
              <a:cs typeface="CircularXX TT Black" panose="02010504010101010104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3D519C-549E-553C-10A7-0C39B94A1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1" y="1367812"/>
            <a:ext cx="9837638" cy="49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80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Words>265</Words>
  <Application>Microsoft Macintosh PowerPoint</Application>
  <PresentationFormat>Grand écran</PresentationFormat>
  <Paragraphs>82</Paragraphs>
  <Slides>8</Slides>
  <Notes>2</Notes>
  <HiddenSlides>0</HiddenSlides>
  <MMClips>11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24" baseType="lpstr">
      <vt:lpstr>Arial</vt:lpstr>
      <vt:lpstr>Avenir Book</vt:lpstr>
      <vt:lpstr>Bahnschrift</vt:lpstr>
      <vt:lpstr>Bahnschrift Condensed</vt:lpstr>
      <vt:lpstr>Bahnschrift Light Condensed</vt:lpstr>
      <vt:lpstr>Bebas Neue</vt:lpstr>
      <vt:lpstr>Calibri</vt:lpstr>
      <vt:lpstr>Calibri Light</vt:lpstr>
      <vt:lpstr>CircularXX ExtraBlack</vt:lpstr>
      <vt:lpstr>CircularXX TT</vt:lpstr>
      <vt:lpstr>CircularXX TT Black</vt:lpstr>
      <vt:lpstr>CircularXX TT Light</vt:lpstr>
      <vt:lpstr>CircularXX TT Medium</vt:lpstr>
      <vt:lpstr>Raleway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Monachon</dc:creator>
  <cp:lastModifiedBy>Nicolas Monachon</cp:lastModifiedBy>
  <cp:revision>5</cp:revision>
  <dcterms:created xsi:type="dcterms:W3CDTF">2023-11-08T09:26:16Z</dcterms:created>
  <dcterms:modified xsi:type="dcterms:W3CDTF">2024-11-14T07:43:30Z</dcterms:modified>
</cp:coreProperties>
</file>